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e9ce63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e9ce63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e9ce63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e9ce63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3e9ce6a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3e9ce6a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3e9ce6a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3e9ce6a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3e9ce6a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3e9ce6a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e9ce6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e9ce6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3f393ac1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3f393ac1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e9ce63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3e9ce63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3f393ac1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3f393ac1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f393ac1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f393ac1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3f393ac1c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3f393ac1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3f393ac1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3f393ac1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3e9ce63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3e9ce63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28.jp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Relationship Id="rId7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OCR-Based Autograder for Handwritten Content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625" y="921300"/>
            <a:ext cx="6828375" cy="42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17,500</a:t>
            </a:r>
            <a:r>
              <a:rPr lang="en" sz="2400">
                <a:solidFill>
                  <a:srgbClr val="000000"/>
                </a:solidFill>
              </a:rPr>
              <a:t>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15,208)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0.580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79" y="865325"/>
            <a:ext cx="667242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Classifier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</a:t>
            </a:r>
            <a:r>
              <a:rPr lang="en" sz="2400">
                <a:solidFill>
                  <a:srgbClr val="000000"/>
                </a:solidFill>
              </a:rPr>
              <a:t>00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</a:t>
            </a:r>
            <a:r>
              <a:rPr lang="en" sz="1400">
                <a:solidFill>
                  <a:srgbClr val="000000"/>
                </a:solidFill>
              </a:rPr>
              <a:t>15,042</a:t>
            </a:r>
            <a:r>
              <a:rPr lang="en" sz="1400">
                <a:solidFill>
                  <a:srgbClr val="000000"/>
                </a:solidFill>
              </a:rPr>
              <a:t>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0.579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D85C6"/>
                </a:solidFill>
              </a:rPr>
              <a:t>Size Error results needs a deeper look.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 rotWithShape="1">
          <a:blip r:embed="rId3">
            <a:alphaModFix/>
          </a:blip>
          <a:srcRect b="0" l="11221" r="0" t="0"/>
          <a:stretch/>
        </p:blipFill>
        <p:spPr>
          <a:xfrm>
            <a:off x="4658025" y="304800"/>
            <a:ext cx="4261900" cy="453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41688"/>
            <a:ext cx="3876675" cy="30194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" name="Google Shape;174;p24"/>
          <p:cNvSpPr/>
          <p:nvPr/>
        </p:nvSpPr>
        <p:spPr>
          <a:xfrm>
            <a:off x="1787400" y="376052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2743435" y="376052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4"/>
          <p:cNvSpPr/>
          <p:nvPr/>
        </p:nvSpPr>
        <p:spPr>
          <a:xfrm>
            <a:off x="1932550" y="400705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4"/>
          <p:cNvSpPr/>
          <p:nvPr/>
        </p:nvSpPr>
        <p:spPr>
          <a:xfrm>
            <a:off x="3207865" y="400704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/>
          <p:nvPr/>
        </p:nvSpPr>
        <p:spPr>
          <a:xfrm>
            <a:off x="1787400" y="425357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4"/>
          <p:cNvSpPr/>
          <p:nvPr/>
        </p:nvSpPr>
        <p:spPr>
          <a:xfrm>
            <a:off x="2743435" y="425357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2044254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3354205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/>
          <p:nvPr/>
        </p:nvSpPr>
        <p:spPr>
          <a:xfrm>
            <a:off x="1932551" y="2777000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2531210" y="277700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1932551" y="30189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861531" y="30189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/>
          <p:nvPr/>
        </p:nvSpPr>
        <p:spPr>
          <a:xfrm>
            <a:off x="1787401" y="45000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4"/>
          <p:cNvSpPr/>
          <p:nvPr/>
        </p:nvSpPr>
        <p:spPr>
          <a:xfrm>
            <a:off x="2523980" y="45000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Nitty Gritty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b="0" l="0" r="0" t="35337"/>
          <a:stretch/>
        </p:blipFill>
        <p:spPr>
          <a:xfrm>
            <a:off x="3226175" y="97525"/>
            <a:ext cx="5832548" cy="491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 rotWithShape="1">
          <a:blip r:embed="rId4">
            <a:alphaModFix/>
          </a:blip>
          <a:srcRect b="64837" l="3539" r="54628" t="0"/>
          <a:stretch/>
        </p:blipFill>
        <p:spPr>
          <a:xfrm>
            <a:off x="244225" y="1671150"/>
            <a:ext cx="3051074" cy="33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Units &amp; direction 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Organic chemistry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OCR + NLP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 rotWithShape="1">
          <a:blip r:embed="rId3">
            <a:alphaModFix/>
          </a:blip>
          <a:srcRect b="0" l="0" r="39467" t="0"/>
          <a:stretch/>
        </p:blipFill>
        <p:spPr>
          <a:xfrm>
            <a:off x="438973" y="3654675"/>
            <a:ext cx="4317028" cy="11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4">
            <a:alphaModFix/>
          </a:blip>
          <a:srcRect b="0" l="0" r="0" t="2219"/>
          <a:stretch/>
        </p:blipFill>
        <p:spPr>
          <a:xfrm>
            <a:off x="5059025" y="183025"/>
            <a:ext cx="3770974" cy="4771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03" name="Google Shape;203;p26"/>
          <p:cNvGrpSpPr/>
          <p:nvPr/>
        </p:nvGrpSpPr>
        <p:grpSpPr>
          <a:xfrm>
            <a:off x="392444" y="2463218"/>
            <a:ext cx="4261709" cy="1191447"/>
            <a:chOff x="208450" y="2783250"/>
            <a:chExt cx="3590924" cy="1085700"/>
          </a:xfrm>
        </p:grpSpPr>
        <p:pic>
          <p:nvPicPr>
            <p:cNvPr id="204" name="Google Shape;204;p26"/>
            <p:cNvPicPr preferRelativeResize="0"/>
            <p:nvPr/>
          </p:nvPicPr>
          <p:blipFill rotWithShape="1">
            <a:blip r:embed="rId3">
              <a:alphaModFix/>
            </a:blip>
            <a:srcRect b="0" l="59739" r="0" t="0"/>
            <a:stretch/>
          </p:blipFill>
          <p:spPr>
            <a:xfrm>
              <a:off x="208450" y="2783250"/>
              <a:ext cx="2419350" cy="108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26"/>
            <p:cNvPicPr preferRelativeResize="0"/>
            <p:nvPr/>
          </p:nvPicPr>
          <p:blipFill rotWithShape="1">
            <a:blip r:embed="rId5">
              <a:alphaModFix/>
            </a:blip>
            <a:srcRect b="0" l="80503" r="0" t="0"/>
            <a:stretch/>
          </p:blipFill>
          <p:spPr>
            <a:xfrm>
              <a:off x="2627800" y="2783250"/>
              <a:ext cx="1171574" cy="1085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50" y="76200"/>
            <a:ext cx="3886376" cy="50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11700" y="3497322"/>
            <a:ext cx="4367700" cy="9048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38761D"/>
                </a:solidFill>
              </a:rPr>
              <a:t>In other words: “Why do I even need you here? I can just write a bot.”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Hand grading free-response questions for physics and math is a pain.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is a monotonous process that can be automated due to limited characters and symbols, unlike English</a:t>
            </a:r>
            <a:r>
              <a:rPr lang="en">
                <a:solidFill>
                  <a:srgbClr val="000000"/>
                </a:solidFill>
              </a:rPr>
              <a:t>/history.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1700" y="3563650"/>
            <a:ext cx="3793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Why should a human do this </a:t>
            </a:r>
            <a:br>
              <a:rPr b="1"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</a:rPr>
              <a:t>when a computer can?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Illuminate has rendered ScanTron obsolete with OCR grading.</a:t>
            </a: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Key Features: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Test-specific forms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Automatic gradebook entry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Doc cam or webcam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6463" r="0" t="19614"/>
          <a:stretch/>
        </p:blipFill>
        <p:spPr>
          <a:xfrm rot="-1178191">
            <a:off x="5174948" y="121629"/>
            <a:ext cx="1122753" cy="96484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050" y="2132775"/>
            <a:ext cx="2670900" cy="2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43720">
            <a:off x="4465179" y="3100043"/>
            <a:ext cx="1159868" cy="121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0100" y="2775025"/>
            <a:ext cx="1841100" cy="13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25" y="4232049"/>
            <a:ext cx="5000099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976" y="612849"/>
            <a:ext cx="4492128" cy="182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16"/>
          <p:cNvGrpSpPr/>
          <p:nvPr/>
        </p:nvGrpSpPr>
        <p:grpSpPr>
          <a:xfrm>
            <a:off x="192725" y="1711700"/>
            <a:ext cx="5261978" cy="2852975"/>
            <a:chOff x="116525" y="1711700"/>
            <a:chExt cx="5261978" cy="2852975"/>
          </a:xfrm>
        </p:grpSpPr>
        <p:pic>
          <p:nvPicPr>
            <p:cNvPr id="82" name="Google Shape;8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525" y="1711700"/>
              <a:ext cx="5261978" cy="2852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83" name="Google Shape;83;p16"/>
            <p:cNvSpPr/>
            <p:nvPr/>
          </p:nvSpPr>
          <p:spPr>
            <a:xfrm>
              <a:off x="570350" y="2568628"/>
              <a:ext cx="3143100" cy="17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5" y="1711700"/>
            <a:ext cx="5261978" cy="285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Penstroke recognition by Microsoft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Ink-spiration</a:t>
            </a:r>
            <a:endParaRPr sz="18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47884" l="79231" r="0" t="19053"/>
          <a:stretch/>
        </p:blipFill>
        <p:spPr>
          <a:xfrm>
            <a:off x="5580152" y="271975"/>
            <a:ext cx="3449050" cy="2977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00" y="3514264"/>
            <a:ext cx="1377437" cy="1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646550" y="2625125"/>
            <a:ext cx="3015000" cy="6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6"/>
          <p:cNvGrpSpPr/>
          <p:nvPr/>
        </p:nvGrpSpPr>
        <p:grpSpPr>
          <a:xfrm>
            <a:off x="971725" y="2388650"/>
            <a:ext cx="3448800" cy="1980800"/>
            <a:chOff x="895525" y="2388650"/>
            <a:chExt cx="3448800" cy="1980800"/>
          </a:xfrm>
        </p:grpSpPr>
        <p:sp>
          <p:nvSpPr>
            <p:cNvPr id="91" name="Google Shape;91;p16"/>
            <p:cNvSpPr/>
            <p:nvPr/>
          </p:nvSpPr>
          <p:spPr>
            <a:xfrm>
              <a:off x="895525" y="3295150"/>
              <a:ext cx="1924200" cy="1074300"/>
            </a:xfrm>
            <a:prstGeom prst="rect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2038525" y="2388650"/>
              <a:ext cx="2305800" cy="896700"/>
            </a:xfrm>
            <a:prstGeom prst="bentArrow">
              <a:avLst>
                <a:gd fmla="val 24270" name="adj1"/>
                <a:gd fmla="val 25000" name="adj2"/>
                <a:gd fmla="val 41444" name="adj3"/>
                <a:gd fmla="val 43750" name="adj4"/>
              </a:avLst>
            </a:prstGeom>
            <a:solidFill>
              <a:srgbClr val="EEFF41">
                <a:alpha val="70000"/>
              </a:srgbClr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652" y="3739223"/>
            <a:ext cx="1314174" cy="9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4743625" y="76200"/>
            <a:ext cx="42123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</a:t>
            </a:r>
            <a:r>
              <a:rPr lang="en">
                <a:solidFill>
                  <a:srgbClr val="000000"/>
                </a:solidFill>
              </a:rPr>
              <a:t>Image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Object isolation/processing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311700" y="1152475"/>
            <a:ext cx="42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0)   Convert InkML to .png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InkML is a XML data type for digital ink data obtained from an electronic pen or stylus.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</a:t>
            </a:r>
            <a:r>
              <a:rPr lang="en"/>
              <a:t>Process 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 rotWithShape="1">
          <a:blip r:embed="rId3">
            <a:alphaModFix/>
          </a:blip>
          <a:srcRect b="15271" l="10534" r="3050" t="10703"/>
          <a:stretch/>
        </p:blipFill>
        <p:spPr>
          <a:xfrm>
            <a:off x="5476375" y="466675"/>
            <a:ext cx="3406000" cy="1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4507" l="5856" r="4036" t="6063"/>
          <a:stretch/>
        </p:blipFill>
        <p:spPr>
          <a:xfrm>
            <a:off x="5476375" y="2105500"/>
            <a:ext cx="3124525" cy="130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994" y="1630400"/>
            <a:ext cx="1872600" cy="2561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7"/>
          <p:cNvCxnSpPr>
            <a:endCxn id="101" idx="1"/>
          </p:cNvCxnSpPr>
          <p:nvPr/>
        </p:nvCxnSpPr>
        <p:spPr>
          <a:xfrm flipH="1" rot="10800000">
            <a:off x="3134275" y="1082537"/>
            <a:ext cx="2342100" cy="182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975" y="3639950"/>
            <a:ext cx="3345300" cy="14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many segments do you see?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>
                <a:solidFill>
                  <a:srgbClr val="000000"/>
                </a:solidFill>
              </a:rPr>
              <a:t>As expected, we get: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 		and so 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674023"/>
            <a:ext cx="4994422" cy="151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75" y="3587756"/>
            <a:ext cx="1595367" cy="13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238" y="3582475"/>
            <a:ext cx="1595362" cy="139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8"/>
          <p:cNvGrpSpPr/>
          <p:nvPr/>
        </p:nvGrpSpPr>
        <p:grpSpPr>
          <a:xfrm>
            <a:off x="5419725" y="193900"/>
            <a:ext cx="3000000" cy="4853030"/>
            <a:chOff x="5724525" y="193900"/>
            <a:chExt cx="3000000" cy="4853030"/>
          </a:xfrm>
        </p:grpSpPr>
        <p:pic>
          <p:nvPicPr>
            <p:cNvPr id="116" name="Google Shape;116;p18"/>
            <p:cNvPicPr preferRelativeResize="0"/>
            <p:nvPr/>
          </p:nvPicPr>
          <p:blipFill rotWithShape="1">
            <a:blip r:embed="rId6">
              <a:alphaModFix/>
            </a:blip>
            <a:srcRect b="0" l="0" r="0" t="49573"/>
            <a:stretch/>
          </p:blipFill>
          <p:spPr>
            <a:xfrm>
              <a:off x="6435000" y="2826675"/>
              <a:ext cx="2289525" cy="2220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8"/>
            <p:cNvPicPr preferRelativeResize="0"/>
            <p:nvPr/>
          </p:nvPicPr>
          <p:blipFill rotWithShape="1">
            <a:blip r:embed="rId6">
              <a:alphaModFix/>
            </a:blip>
            <a:srcRect b="49573" l="0" r="0" t="0"/>
            <a:stretch/>
          </p:blipFill>
          <p:spPr>
            <a:xfrm>
              <a:off x="6435004" y="626000"/>
              <a:ext cx="2289521" cy="22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8"/>
            <p:cNvSpPr txBox="1"/>
            <p:nvPr/>
          </p:nvSpPr>
          <p:spPr>
            <a:xfrm>
              <a:off x="5724525" y="193900"/>
              <a:ext cx="30000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…...But wait, there’s more!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52475"/>
            <a:ext cx="55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Write code to ignore such segments before isolation.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	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				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1659575"/>
            <a:ext cx="811575" cy="32553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1477" l="0" r="0" t="0"/>
          <a:stretch/>
        </p:blipFill>
        <p:spPr>
          <a:xfrm>
            <a:off x="3010293" y="1659575"/>
            <a:ext cx="848757" cy="3255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27" name="Google Shape;127;p19"/>
          <p:cNvCxnSpPr/>
          <p:nvPr/>
        </p:nvCxnSpPr>
        <p:spPr>
          <a:xfrm>
            <a:off x="1910200" y="3278687"/>
            <a:ext cx="1027200" cy="1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28" name="Google Shape;128;p19"/>
          <p:cNvGrpSpPr/>
          <p:nvPr/>
        </p:nvGrpSpPr>
        <p:grpSpPr>
          <a:xfrm>
            <a:off x="3915150" y="37575"/>
            <a:ext cx="5088899" cy="5115151"/>
            <a:chOff x="3915150" y="37575"/>
            <a:chExt cx="5088899" cy="5115151"/>
          </a:xfrm>
        </p:grpSpPr>
        <p:pic>
          <p:nvPicPr>
            <p:cNvPr id="129" name="Google Shape;129;p19"/>
            <p:cNvPicPr preferRelativeResize="0"/>
            <p:nvPr/>
          </p:nvPicPr>
          <p:blipFill rotWithShape="1">
            <a:blip r:embed="rId5">
              <a:alphaModFix/>
            </a:blip>
            <a:srcRect b="64654" l="0" r="0" t="0"/>
            <a:stretch/>
          </p:blipFill>
          <p:spPr>
            <a:xfrm>
              <a:off x="7143145" y="3528775"/>
              <a:ext cx="727432" cy="162395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0" name="Google Shape;130;p19"/>
            <p:cNvGrpSpPr/>
            <p:nvPr/>
          </p:nvGrpSpPr>
          <p:grpSpPr>
            <a:xfrm>
              <a:off x="3915150" y="37575"/>
              <a:ext cx="5088899" cy="5086622"/>
              <a:chOff x="3915150" y="37575"/>
              <a:chExt cx="5088899" cy="5086622"/>
            </a:xfrm>
          </p:grpSpPr>
          <p:grpSp>
            <p:nvGrpSpPr>
              <p:cNvPr id="131" name="Google Shape;131;p19"/>
              <p:cNvGrpSpPr/>
              <p:nvPr/>
            </p:nvGrpSpPr>
            <p:grpSpPr>
              <a:xfrm>
                <a:off x="6704937" y="37575"/>
                <a:ext cx="2299112" cy="5086622"/>
                <a:chOff x="6704937" y="37575"/>
                <a:chExt cx="2299112" cy="5086622"/>
              </a:xfrm>
            </p:grpSpPr>
            <p:pic>
              <p:nvPicPr>
                <p:cNvPr id="132" name="Google Shape;132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-1654" l="0" r="0" t="66308"/>
                <a:stretch/>
              </p:blipFill>
              <p:spPr>
                <a:xfrm>
                  <a:off x="7870576" y="3500200"/>
                  <a:ext cx="727425" cy="162399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3" name="Google Shape;133;p19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6725013" y="37575"/>
                  <a:ext cx="2258951" cy="17295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4" name="Google Shape;134;p19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6704937" y="1835966"/>
                  <a:ext cx="2299112" cy="162396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35" name="Google Shape;135;p19"/>
              <p:cNvSpPr txBox="1"/>
              <p:nvPr/>
            </p:nvSpPr>
            <p:spPr>
              <a:xfrm>
                <a:off x="3915150" y="3623875"/>
                <a:ext cx="3171900" cy="64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...which helps most things,</a:t>
                </a:r>
                <a:endParaRPr sz="1800"/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/>
                  <a:t>b</a:t>
                </a:r>
                <a:r>
                  <a:rPr lang="en" sz="1800"/>
                  <a:t>ut can cause other issues.</a:t>
                </a:r>
                <a:endParaRPr sz="18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 the Problem at Hand: </a:t>
            </a:r>
            <a:br>
              <a:rPr lang="en"/>
            </a:br>
            <a:r>
              <a:rPr lang="en"/>
              <a:t>Generate Test Images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Image Creation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pic>
        <p:nvPicPr>
          <p:cNvPr id="147" name="Google Shape;147;p21"/>
          <p:cNvPicPr preferRelativeResize="0"/>
          <p:nvPr/>
        </p:nvPicPr>
        <p:blipFill rotWithShape="1">
          <a:blip r:embed="rId3">
            <a:alphaModFix/>
          </a:blip>
          <a:srcRect b="9737" l="0" r="0" t="9519"/>
          <a:stretch/>
        </p:blipFill>
        <p:spPr>
          <a:xfrm>
            <a:off x="7535425" y="0"/>
            <a:ext cx="1608575" cy="51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4">
            <a:alphaModFix/>
          </a:blip>
          <a:srcRect b="17326" l="13518" r="13489" t="15360"/>
          <a:stretch/>
        </p:blipFill>
        <p:spPr>
          <a:xfrm>
            <a:off x="841325" y="3393575"/>
            <a:ext cx="6089324" cy="140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5">
            <a:alphaModFix/>
          </a:blip>
          <a:srcRect b="0" l="0" r="4415" t="0"/>
          <a:stretch/>
        </p:blipFill>
        <p:spPr>
          <a:xfrm>
            <a:off x="841325" y="1686500"/>
            <a:ext cx="3967350" cy="1037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0" name="Google Shape;150;p21"/>
          <p:cNvSpPr/>
          <p:nvPr/>
        </p:nvSpPr>
        <p:spPr>
          <a:xfrm>
            <a:off x="5125000" y="380950"/>
            <a:ext cx="2522400" cy="2832900"/>
          </a:xfrm>
          <a:prstGeom prst="bentArrow">
            <a:avLst>
              <a:gd fmla="val 7864" name="adj1"/>
              <a:gd fmla="val 17532" name="adj2"/>
              <a:gd fmla="val 19479" name="adj3"/>
              <a:gd fmla="val 43750" name="adj4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5304325" y="1308900"/>
            <a:ext cx="28206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 startAt="3"/>
            </a:pPr>
            <a:r>
              <a:rPr lang="en" sz="1800">
                <a:solidFill>
                  <a:schemeClr val="dk1"/>
                </a:solidFill>
              </a:rPr>
              <a:t>The Fun Part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Isolate objects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square (non-trivial task)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Resize to 28x28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individual predictions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